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한컴 고딕" panose="02000500000000000000" pitchFamily="2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1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7596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1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10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2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3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4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5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6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7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8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한컴 고딕" panose="02000500000000000000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한컴 고딕" panose="02000500000000000000" pitchFamily="2" charset="-127"/>
              </a:rPr>
              <a:t>9</a:t>
            </a:fld>
            <a:endParaRPr lang="en-US">
              <a:latin typeface="한컴 고딕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://thechoice.escp.eu/choose-to-lead/harnessing-ai-to-accelerate-digital-transformation/" TargetMode="External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vgsilh.com/ko/image/2188039.html" TargetMode="External"/><Relationship Id="rId5" Type="http://schemas.openxmlformats.org/officeDocument/2006/relationships/image" Target="../media/image4.sv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svgsilh.com/ko/image/2188039.html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xhere.com/ko/photo/1065659" TargetMode="Externa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>
              <a:alpha val="85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939522" y="1799511"/>
            <a:ext cx="12751356" cy="2315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9100"/>
              </a:lnSpc>
              <a:buNone/>
            </a:pPr>
            <a:r>
              <a:rPr lang="en-US" sz="725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Linear Regression을 통한 </a:t>
            </a:r>
          </a:p>
          <a:p>
            <a:pPr marL="0" indent="0">
              <a:lnSpc>
                <a:spcPts val="9100"/>
              </a:lnSpc>
              <a:buNone/>
            </a:pPr>
            <a:r>
              <a:rPr lang="en-US" sz="725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대기오염과 환경성 질환 분석</a:t>
            </a:r>
            <a:endParaRPr lang="en-US" sz="7250" dirty="0"/>
          </a:p>
        </p:txBody>
      </p:sp>
      <p:sp>
        <p:nvSpPr>
          <p:cNvPr id="5" name="Text 2"/>
          <p:cNvSpPr/>
          <p:nvPr/>
        </p:nvSpPr>
        <p:spPr>
          <a:xfrm>
            <a:off x="939522" y="5509011"/>
            <a:ext cx="12751356" cy="859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본 프로젝트는 대기오염과 환경성 질환 간의 상관관계를 분석합니다. KIDS 팀은 데이터 기반 접근을 통해 공공 정책에 기여하고자 합니다. 환경과 건강의 연관성을 탐구하여 지속 가능한 해결책을 제시할 것입니다.</a:t>
            </a:r>
            <a:endParaRPr lang="en-US" sz="2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6CAC61-AA24-83CC-C917-6C65DC3E04B3}"/>
              </a:ext>
            </a:extLst>
          </p:cNvPr>
          <p:cNvSpPr txBox="1"/>
          <p:nvPr/>
        </p:nvSpPr>
        <p:spPr>
          <a:xfrm>
            <a:off x="10632027" y="6837218"/>
            <a:ext cx="30588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팀명 </a:t>
            </a:r>
            <a:r>
              <a:rPr lang="en-US" altLang="ko-KR" sz="18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: KIDS</a:t>
            </a:r>
          </a:p>
          <a:p>
            <a:r>
              <a:rPr lang="ko-KR" altLang="en-US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팀원 </a:t>
            </a:r>
            <a:r>
              <a:rPr lang="en-US" altLang="ko-KR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: </a:t>
            </a:r>
            <a:r>
              <a:rPr lang="ko-KR" altLang="en-US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배인호</a:t>
            </a:r>
            <a:r>
              <a:rPr lang="en-US" altLang="ko-KR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, </a:t>
            </a:r>
            <a:r>
              <a:rPr lang="ko-KR" altLang="en-US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박금나</a:t>
            </a:r>
            <a:r>
              <a:rPr lang="en-US" altLang="ko-KR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, </a:t>
            </a:r>
            <a:r>
              <a:rPr lang="ko-KR" altLang="en-US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김다현</a:t>
            </a:r>
            <a:r>
              <a:rPr lang="en-US" altLang="ko-KR" sz="18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 </a:t>
            </a:r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0C37B81B-A49A-E716-FA3A-AF2D1427B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/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0" y="1"/>
            <a:ext cx="5486400" cy="83299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98062" y="717590"/>
            <a:ext cx="6512123" cy="814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400"/>
              </a:lnSpc>
              <a:buNone/>
            </a:pPr>
            <a:r>
              <a:rPr lang="en-US" sz="51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결론 및 향후 계획</a:t>
            </a:r>
            <a:endParaRPr lang="en-US" sz="5100" dirty="0"/>
          </a:p>
        </p:txBody>
      </p:sp>
      <p:sp>
        <p:nvSpPr>
          <p:cNvPr id="5" name="Shape 1"/>
          <p:cNvSpPr/>
          <p:nvPr/>
        </p:nvSpPr>
        <p:spPr>
          <a:xfrm>
            <a:off x="6398062" y="2257033"/>
            <a:ext cx="586026" cy="586026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2"/>
          <p:cNvSpPr/>
          <p:nvPr/>
        </p:nvSpPr>
        <p:spPr>
          <a:xfrm>
            <a:off x="6577727" y="2354664"/>
            <a:ext cx="226576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1</a:t>
            </a:r>
            <a:endParaRPr lang="en-US" sz="3050" dirty="0"/>
          </a:p>
        </p:txBody>
      </p:sp>
      <p:sp>
        <p:nvSpPr>
          <p:cNvPr id="7" name="Text 3"/>
          <p:cNvSpPr/>
          <p:nvPr/>
        </p:nvSpPr>
        <p:spPr>
          <a:xfrm>
            <a:off x="7244477" y="2257033"/>
            <a:ext cx="3256002" cy="406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프로젝트 요약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7244477" y="2820199"/>
            <a:ext cx="6474262" cy="833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0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데이터 기반 분석을 통해 대기오염과 환경성 질환의 명확한 연관성 입증.</a:t>
            </a:r>
            <a:endParaRPr lang="en-US" sz="2050" dirty="0"/>
          </a:p>
        </p:txBody>
      </p:sp>
      <p:sp>
        <p:nvSpPr>
          <p:cNvPr id="9" name="Shape 5"/>
          <p:cNvSpPr/>
          <p:nvPr/>
        </p:nvSpPr>
        <p:spPr>
          <a:xfrm>
            <a:off x="6398062" y="4089882"/>
            <a:ext cx="586026" cy="586026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0" name="Text 6"/>
          <p:cNvSpPr/>
          <p:nvPr/>
        </p:nvSpPr>
        <p:spPr>
          <a:xfrm>
            <a:off x="6577727" y="4187513"/>
            <a:ext cx="226576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2</a:t>
            </a:r>
            <a:endParaRPr lang="en-US" sz="3050" dirty="0"/>
          </a:p>
        </p:txBody>
      </p:sp>
      <p:sp>
        <p:nvSpPr>
          <p:cNvPr id="11" name="Text 7"/>
          <p:cNvSpPr/>
          <p:nvPr/>
        </p:nvSpPr>
        <p:spPr>
          <a:xfrm>
            <a:off x="7244477" y="4089882"/>
            <a:ext cx="3256002" cy="406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향후 연구 방향</a:t>
            </a:r>
            <a:endParaRPr lang="en-US" sz="2550" dirty="0"/>
          </a:p>
        </p:txBody>
      </p:sp>
      <p:sp>
        <p:nvSpPr>
          <p:cNvPr id="12" name="Text 8"/>
          <p:cNvSpPr/>
          <p:nvPr/>
        </p:nvSpPr>
        <p:spPr>
          <a:xfrm>
            <a:off x="7244477" y="4653047"/>
            <a:ext cx="6474262" cy="833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0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장기적인 데이터 수집과 AI 기반 예측 모델 개발.</a:t>
            </a:r>
            <a:endParaRPr lang="en-US" sz="2050" dirty="0"/>
          </a:p>
        </p:txBody>
      </p:sp>
      <p:sp>
        <p:nvSpPr>
          <p:cNvPr id="13" name="Shape 9"/>
          <p:cNvSpPr/>
          <p:nvPr/>
        </p:nvSpPr>
        <p:spPr>
          <a:xfrm>
            <a:off x="6398062" y="5922731"/>
            <a:ext cx="586026" cy="586026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0"/>
          <p:cNvSpPr/>
          <p:nvPr/>
        </p:nvSpPr>
        <p:spPr>
          <a:xfrm>
            <a:off x="6577727" y="6020362"/>
            <a:ext cx="226576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3</a:t>
            </a:r>
            <a:endParaRPr lang="en-US" sz="3050" dirty="0"/>
          </a:p>
        </p:txBody>
      </p:sp>
      <p:sp>
        <p:nvSpPr>
          <p:cNvPr id="15" name="Text 11"/>
          <p:cNvSpPr/>
          <p:nvPr/>
        </p:nvSpPr>
        <p:spPr>
          <a:xfrm>
            <a:off x="7244477" y="5922731"/>
            <a:ext cx="3256002" cy="406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기대 효과</a:t>
            </a:r>
            <a:endParaRPr lang="en-US" sz="2550" dirty="0"/>
          </a:p>
        </p:txBody>
      </p:sp>
      <p:sp>
        <p:nvSpPr>
          <p:cNvPr id="16" name="Text 12"/>
          <p:cNvSpPr/>
          <p:nvPr/>
        </p:nvSpPr>
        <p:spPr>
          <a:xfrm>
            <a:off x="7244477" y="6485897"/>
            <a:ext cx="6474262" cy="833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0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환경 정책 개선을 통해 국민 건강 증진 및 의료비 절감</a:t>
            </a:r>
            <a:endParaRPr lang="en-US" sz="2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>
            <a:extLst>
              <a:ext uri="{FF2B5EF4-FFF2-40B4-BE49-F238E27FC236}">
                <a16:creationId xmlns:a16="http://schemas.microsoft.com/office/drawing/2014/main" id="{A38550C3-7A83-F428-0C91-822FDB3BD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29614"/>
          </a:xfrm>
          <a:prstGeom prst="rect">
            <a:avLst/>
          </a:prstGeom>
        </p:spPr>
      </p:pic>
      <p:pic>
        <p:nvPicPr>
          <p:cNvPr id="2" name="Image 0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>
          <a:xfrm>
            <a:off x="4282882" y="351234"/>
            <a:ext cx="6064636" cy="237327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4488" y="3199090"/>
            <a:ext cx="5385673" cy="593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팀 소개 및 </a:t>
            </a:r>
            <a:r>
              <a:rPr lang="en-US" sz="3700" b="1" dirty="0">
                <a:solidFill>
                  <a:srgbClr val="FF0000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K</a:t>
            </a:r>
            <a:r>
              <a:rPr lang="en-US" sz="3700" b="1" dirty="0">
                <a:solidFill>
                  <a:srgbClr val="FFC000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I</a:t>
            </a:r>
            <a:r>
              <a:rPr lang="en-US" sz="3700" b="1" dirty="0">
                <a:solidFill>
                  <a:srgbClr val="00B050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D</a:t>
            </a:r>
            <a:r>
              <a:rPr lang="en-US" sz="3700" b="1" dirty="0">
                <a:solidFill>
                  <a:srgbClr val="00B0F0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S</a:t>
            </a:r>
            <a:r>
              <a:rPr lang="en-US" sz="3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 (</a:t>
            </a:r>
            <a:r>
              <a:rPr lang="ko-KR" altLang="en-US" sz="3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배인호</a:t>
            </a:r>
            <a:r>
              <a:rPr lang="en-US" altLang="ko-KR" sz="3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3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박금나</a:t>
            </a:r>
            <a:r>
              <a:rPr lang="en-US" altLang="ko-KR" sz="3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3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김다현</a:t>
            </a:r>
            <a:r>
              <a:rPr lang="en-US" altLang="ko-KR" sz="3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)</a:t>
            </a:r>
            <a:endParaRPr lang="en-US" sz="37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488" y="4077057"/>
            <a:ext cx="474583" cy="47458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64488" y="4741426"/>
            <a:ext cx="237327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800" b="1" dirty="0">
                <a:solidFill>
                  <a:srgbClr val="FF0000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K</a:t>
            </a:r>
            <a:r>
              <a:rPr lang="en-US" sz="18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nowledge</a:t>
            </a: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664488" y="5151834"/>
            <a:ext cx="650831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데이터와 통계적 개념에 대한 이해를 바탕으로 분석</a:t>
            </a:r>
            <a:r>
              <a:rPr lang="ko-KR" altLang="en-US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을</a:t>
            </a:r>
            <a:r>
              <a:rPr lang="en-US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 수행.</a:t>
            </a:r>
            <a:endParaRPr lang="en-US" sz="14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7480" y="4077057"/>
            <a:ext cx="474583" cy="47458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457480" y="4741426"/>
            <a:ext cx="237327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800" b="1" dirty="0">
                <a:solidFill>
                  <a:srgbClr val="FFC000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I</a:t>
            </a:r>
            <a:r>
              <a:rPr lang="en-US" sz="18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nsight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7457480" y="5151834"/>
            <a:ext cx="650843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데이터 패턴과 관계를 면밀히 파악하여 의미 있는 통찰을 도출.</a:t>
            </a:r>
            <a:endParaRPr lang="en-US" sz="14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488" y="6025158"/>
            <a:ext cx="474583" cy="474583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64488" y="6689527"/>
            <a:ext cx="237327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800" b="1" dirty="0">
                <a:solidFill>
                  <a:srgbClr val="00B050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D</a:t>
            </a:r>
            <a:r>
              <a:rPr lang="en-US" sz="18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iscovery</a:t>
            </a:r>
            <a:endParaRPr lang="en-US" sz="1850" dirty="0"/>
          </a:p>
        </p:txBody>
      </p:sp>
      <p:sp>
        <p:nvSpPr>
          <p:cNvPr id="13" name="Text 6"/>
          <p:cNvSpPr/>
          <p:nvPr/>
        </p:nvSpPr>
        <p:spPr>
          <a:xfrm>
            <a:off x="664488" y="7099935"/>
            <a:ext cx="650831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새로운 상관관계를 발견하여 환경과 건강 간의 </a:t>
            </a:r>
            <a:r>
              <a:rPr lang="ko-KR" altLang="en-US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관계 파악</a:t>
            </a:r>
            <a:r>
              <a:rPr lang="en-US" altLang="ko-KR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.</a:t>
            </a:r>
            <a:endParaRPr lang="en-US" sz="145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57480" y="6025158"/>
            <a:ext cx="474583" cy="474583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57480" y="6689527"/>
            <a:ext cx="237327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b="1" dirty="0">
                <a:solidFill>
                  <a:srgbClr val="00B0F0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S</a:t>
            </a:r>
            <a:r>
              <a:rPr lang="en-US" sz="18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olution</a:t>
            </a: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7457480" y="7099935"/>
            <a:ext cx="650843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문제 해결을 위한 예측 모델을 개발 </a:t>
            </a:r>
            <a:r>
              <a:rPr lang="ko-KR" altLang="en-US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및</a:t>
            </a:r>
            <a:r>
              <a:rPr lang="en-US" sz="14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 실질적인 정책 제안.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51395" y="3075741"/>
            <a:ext cx="6711077" cy="838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25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회사 소개</a:t>
            </a:r>
            <a:endParaRPr lang="en-US" sz="5250" dirty="0"/>
          </a:p>
        </p:txBody>
      </p:sp>
      <p:sp>
        <p:nvSpPr>
          <p:cNvPr id="4" name="Text 1"/>
          <p:cNvSpPr/>
          <p:nvPr/>
        </p:nvSpPr>
        <p:spPr>
          <a:xfrm>
            <a:off x="1151395" y="4585692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(주)디엘정보기술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1151395" y="5273397"/>
            <a:ext cx="6048256" cy="859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ko-KR" altLang="en-US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스마트팩토리 및 </a:t>
            </a:r>
            <a:r>
              <a:rPr lang="en-US" altLang="ko-KR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AI </a:t>
            </a:r>
            <a:r>
              <a:rPr lang="ko-KR" altLang="en-US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솔루션 전문 기업으로</a:t>
            </a:r>
            <a:r>
              <a:rPr lang="en-US" altLang="ko-KR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, </a:t>
            </a:r>
            <a:r>
              <a:rPr lang="ko-KR" altLang="en-US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제조업 전반에 특화된 </a:t>
            </a:r>
            <a:r>
              <a:rPr lang="en-US" altLang="ko-KR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IT</a:t>
            </a:r>
            <a:r>
              <a:rPr lang="ko-KR" altLang="en-US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솔루션을 개발하고 컨설팅을 공급합니다</a:t>
            </a:r>
            <a:r>
              <a:rPr lang="en-US" altLang="ko-KR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.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862115" y="4585692"/>
            <a:ext cx="3355538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에스시티(주)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7862115" y="5273397"/>
            <a:ext cx="6048256" cy="859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스마트시티 기술 개발 기업으로, 도시 환경 모니터링 시스템을 구축합니다.</a:t>
            </a:r>
            <a:endParaRPr lang="en-US" sz="2100" dirty="0"/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46EAE726-8172-1C40-C290-DB9ED3F9F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29614"/>
          </a:xfrm>
          <a:prstGeom prst="rect">
            <a:avLst/>
          </a:prstGeom>
        </p:spPr>
      </p:pic>
      <p:pic>
        <p:nvPicPr>
          <p:cNvPr id="9" name="Image 0">
            <a:extLst>
              <a:ext uri="{FF2B5EF4-FFF2-40B4-BE49-F238E27FC236}">
                <a16:creationId xmlns:a16="http://schemas.microsoft.com/office/drawing/2014/main" id="{D4AFE647-652F-F5F3-4001-121129EDD1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>
          <a:xfrm>
            <a:off x="4282882" y="351234"/>
            <a:ext cx="6064636" cy="237327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/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0" y="0"/>
            <a:ext cx="5486399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98062" y="717590"/>
            <a:ext cx="6512123" cy="814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400"/>
              </a:lnSpc>
              <a:buNone/>
            </a:pPr>
            <a:r>
              <a:rPr lang="en-US" sz="51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주제 및 동기</a:t>
            </a:r>
            <a:endParaRPr lang="en-US" sz="5100" dirty="0"/>
          </a:p>
        </p:txBody>
      </p:sp>
      <p:sp>
        <p:nvSpPr>
          <p:cNvPr id="5" name="Shape 1"/>
          <p:cNvSpPr/>
          <p:nvPr/>
        </p:nvSpPr>
        <p:spPr>
          <a:xfrm>
            <a:off x="6398062" y="2215277"/>
            <a:ext cx="586026" cy="586026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2"/>
          <p:cNvSpPr/>
          <p:nvPr/>
        </p:nvSpPr>
        <p:spPr>
          <a:xfrm>
            <a:off x="6577727" y="2312908"/>
            <a:ext cx="226576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1</a:t>
            </a:r>
            <a:endParaRPr lang="en-US" sz="3050" dirty="0"/>
          </a:p>
        </p:txBody>
      </p:sp>
      <p:sp>
        <p:nvSpPr>
          <p:cNvPr id="7" name="Text 3"/>
          <p:cNvSpPr/>
          <p:nvPr/>
        </p:nvSpPr>
        <p:spPr>
          <a:xfrm>
            <a:off x="7244477" y="2215277"/>
            <a:ext cx="3256002" cy="406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주제 선정 배경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7244477" y="2778443"/>
            <a:ext cx="6474262" cy="833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0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대기오염 증가로 인한 환경성 질환 발병률</a:t>
            </a:r>
            <a:r>
              <a:rPr lang="ko-KR" altLang="en-US" sz="20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이</a:t>
            </a:r>
            <a:r>
              <a:rPr lang="en-US" sz="20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 사회적 문제로 대두.</a:t>
            </a:r>
            <a:endParaRPr lang="en-US" sz="2050" dirty="0"/>
          </a:p>
        </p:txBody>
      </p:sp>
      <p:sp>
        <p:nvSpPr>
          <p:cNvPr id="9" name="Shape 5"/>
          <p:cNvSpPr/>
          <p:nvPr/>
        </p:nvSpPr>
        <p:spPr>
          <a:xfrm>
            <a:off x="6398062" y="4165283"/>
            <a:ext cx="586026" cy="586026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0" name="Text 6"/>
          <p:cNvSpPr/>
          <p:nvPr/>
        </p:nvSpPr>
        <p:spPr>
          <a:xfrm>
            <a:off x="6577727" y="4262914"/>
            <a:ext cx="226576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2</a:t>
            </a:r>
            <a:endParaRPr lang="en-US" sz="3050" dirty="0"/>
          </a:p>
        </p:txBody>
      </p:sp>
      <p:sp>
        <p:nvSpPr>
          <p:cNvPr id="11" name="Text 7"/>
          <p:cNvSpPr/>
          <p:nvPr/>
        </p:nvSpPr>
        <p:spPr>
          <a:xfrm>
            <a:off x="7244477" y="4165283"/>
            <a:ext cx="3256002" cy="406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연구의 필요성</a:t>
            </a:r>
            <a:endParaRPr lang="en-US" sz="2550" dirty="0"/>
          </a:p>
        </p:txBody>
      </p:sp>
      <p:sp>
        <p:nvSpPr>
          <p:cNvPr id="12" name="Text 8"/>
          <p:cNvSpPr/>
          <p:nvPr/>
        </p:nvSpPr>
        <p:spPr>
          <a:xfrm>
            <a:off x="7244477" y="4728448"/>
            <a:ext cx="6474262" cy="833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0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코로나19와 같은 대규모 질병 예방을 위해 환경과 건강의 상관관계 파악이 중요.</a:t>
            </a:r>
            <a:endParaRPr lang="en-US" sz="2050" dirty="0"/>
          </a:p>
        </p:txBody>
      </p:sp>
      <p:sp>
        <p:nvSpPr>
          <p:cNvPr id="13" name="Shape 9"/>
          <p:cNvSpPr/>
          <p:nvPr/>
        </p:nvSpPr>
        <p:spPr>
          <a:xfrm>
            <a:off x="6398062" y="6115288"/>
            <a:ext cx="586026" cy="586026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0"/>
          <p:cNvSpPr/>
          <p:nvPr/>
        </p:nvSpPr>
        <p:spPr>
          <a:xfrm>
            <a:off x="6577727" y="6212919"/>
            <a:ext cx="226576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3</a:t>
            </a:r>
            <a:endParaRPr lang="en-US" sz="3050" dirty="0"/>
          </a:p>
        </p:txBody>
      </p:sp>
      <p:sp>
        <p:nvSpPr>
          <p:cNvPr id="15" name="Text 11"/>
          <p:cNvSpPr/>
          <p:nvPr/>
        </p:nvSpPr>
        <p:spPr>
          <a:xfrm>
            <a:off x="7244477" y="6115288"/>
            <a:ext cx="3256002" cy="406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공공의 이익</a:t>
            </a:r>
            <a:endParaRPr lang="en-US" sz="2550" dirty="0"/>
          </a:p>
        </p:txBody>
      </p:sp>
      <p:sp>
        <p:nvSpPr>
          <p:cNvPr id="16" name="Text 12"/>
          <p:cNvSpPr/>
          <p:nvPr/>
        </p:nvSpPr>
        <p:spPr>
          <a:xfrm>
            <a:off x="7244477" y="6678454"/>
            <a:ext cx="6474262" cy="833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ko-KR" altLang="en-US" sz="20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프로젝트</a:t>
            </a:r>
            <a:r>
              <a:rPr lang="en-US" sz="20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를 통해 국민 건강 증진과 의료비 절감 등 사회적 가치 창출이 기대.</a:t>
            </a:r>
            <a:endParaRPr lang="en-US" sz="2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78BEDB99-791A-6650-8224-608AB0D0E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69938" y="538282"/>
            <a:ext cx="4882753" cy="610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프로젝트 목표</a:t>
            </a:r>
            <a:endParaRPr lang="en-US" sz="38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938" y="1441490"/>
            <a:ext cx="976551" cy="156245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439382" y="1636752"/>
            <a:ext cx="2441377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상관관계 분석</a:t>
            </a:r>
            <a:endParaRPr lang="en-US" sz="1900" dirty="0"/>
          </a:p>
        </p:txBody>
      </p:sp>
      <p:sp>
        <p:nvSpPr>
          <p:cNvPr id="7" name="Text 2"/>
          <p:cNvSpPr/>
          <p:nvPr/>
        </p:nvSpPr>
        <p:spPr>
          <a:xfrm>
            <a:off x="7439382" y="2059067"/>
            <a:ext cx="6507480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대기오염도와 환경성 질환 간의 명확한 연관성을 통계적으로 입증.</a:t>
            </a:r>
            <a:endParaRPr lang="en-US" sz="15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938" y="3003947"/>
            <a:ext cx="976551" cy="156245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439382" y="3199209"/>
            <a:ext cx="2441377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정책 개선점 도출</a:t>
            </a:r>
            <a:endParaRPr lang="en-US" sz="1900" dirty="0"/>
          </a:p>
        </p:txBody>
      </p:sp>
      <p:sp>
        <p:nvSpPr>
          <p:cNvPr id="10" name="Text 4"/>
          <p:cNvSpPr/>
          <p:nvPr/>
        </p:nvSpPr>
        <p:spPr>
          <a:xfrm>
            <a:off x="7439382" y="3621524"/>
            <a:ext cx="6507480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분석 결과를 바탕으로 시군구 단위의 실행 가능한 정책 방안을 제시.</a:t>
            </a:r>
            <a:endParaRPr lang="en-US" sz="15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9938" y="4566404"/>
            <a:ext cx="976551" cy="1562457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439382" y="4761667"/>
            <a:ext cx="2441377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국책과제 제안</a:t>
            </a:r>
            <a:endParaRPr lang="en-US" sz="1900" dirty="0"/>
          </a:p>
        </p:txBody>
      </p:sp>
      <p:sp>
        <p:nvSpPr>
          <p:cNvPr id="13" name="Text 6"/>
          <p:cNvSpPr/>
          <p:nvPr/>
        </p:nvSpPr>
        <p:spPr>
          <a:xfrm>
            <a:off x="7439382" y="5183981"/>
            <a:ext cx="6507480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연구 결과를 토대로 대규모 국책과제 RFP를 작성하여 제안.</a:t>
            </a:r>
            <a:endParaRPr lang="en-US" sz="150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9938" y="6128861"/>
            <a:ext cx="976551" cy="1562457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39382" y="6324124"/>
            <a:ext cx="2441377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비즈니스 모델 개발</a:t>
            </a:r>
            <a:endParaRPr lang="en-US" sz="1900" dirty="0"/>
          </a:p>
        </p:txBody>
      </p:sp>
      <p:sp>
        <p:nvSpPr>
          <p:cNvPr id="16" name="Text 8"/>
          <p:cNvSpPr/>
          <p:nvPr/>
        </p:nvSpPr>
        <p:spPr>
          <a:xfrm>
            <a:off x="7439382" y="6746438"/>
            <a:ext cx="6507480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환경 개선과 질환 예방을 위한 실제 사업 모델 및 BM을 구체화.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DC3ECE84-F3C8-2822-D4FB-D979B51FC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25922" y="1254681"/>
            <a:ext cx="6711077" cy="838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25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데이터셋 소개</a:t>
            </a:r>
            <a:endParaRPr lang="en-US" sz="5250" dirty="0"/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9B79E70D-6AEB-EFFF-7C1B-E3A1C462F4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031989"/>
              </p:ext>
            </p:extLst>
          </p:nvPr>
        </p:nvGraphicFramePr>
        <p:xfrm>
          <a:off x="6425922" y="2509719"/>
          <a:ext cx="7726496" cy="362628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931624">
                  <a:extLst>
                    <a:ext uri="{9D8B030D-6E8A-4147-A177-3AD203B41FA5}">
                      <a16:colId xmlns:a16="http://schemas.microsoft.com/office/drawing/2014/main" val="479834068"/>
                    </a:ext>
                  </a:extLst>
                </a:gridCol>
                <a:gridCol w="1589770">
                  <a:extLst>
                    <a:ext uri="{9D8B030D-6E8A-4147-A177-3AD203B41FA5}">
                      <a16:colId xmlns:a16="http://schemas.microsoft.com/office/drawing/2014/main" val="1059686147"/>
                    </a:ext>
                  </a:extLst>
                </a:gridCol>
                <a:gridCol w="1898576">
                  <a:extLst>
                    <a:ext uri="{9D8B030D-6E8A-4147-A177-3AD203B41FA5}">
                      <a16:colId xmlns:a16="http://schemas.microsoft.com/office/drawing/2014/main" val="464597881"/>
                    </a:ext>
                  </a:extLst>
                </a:gridCol>
                <a:gridCol w="2306526">
                  <a:extLst>
                    <a:ext uri="{9D8B030D-6E8A-4147-A177-3AD203B41FA5}">
                      <a16:colId xmlns:a16="http://schemas.microsoft.com/office/drawing/2014/main" val="3641964425"/>
                    </a:ext>
                  </a:extLst>
                </a:gridCol>
              </a:tblGrid>
              <a:tr h="814519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데이터 종류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기간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출처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특성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5009658"/>
                  </a:ext>
                </a:extLst>
              </a:tr>
              <a:tr h="140588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대기오염도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2020~2022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/>
                        <a:t>공공데이터 포털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시간별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지역별 오염물질 농도</a:t>
                      </a:r>
                      <a:endParaRPr lang="en-US" altLang="ko-KR" dirty="0"/>
                    </a:p>
                    <a:p>
                      <a:pPr algn="ctr"/>
                      <a:r>
                        <a:rPr lang="en-US" altLang="ko-KR" dirty="0"/>
                        <a:t>(</a:t>
                      </a:r>
                      <a:r>
                        <a:rPr lang="pt-BR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SO2, NO2, O3, CO, PM10, PM2.5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8499913"/>
                  </a:ext>
                </a:extLst>
              </a:tr>
              <a:tr h="140588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환경성 질환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2016~2023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공공데이터 포털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비염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천식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algn="ctr"/>
                      <a:r>
                        <a:rPr lang="ko-KR" altLang="en-US" dirty="0"/>
                        <a:t>아토피 발병률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417821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0" descr="preencoded.png">
            <a:extLst>
              <a:ext uri="{FF2B5EF4-FFF2-40B4-BE49-F238E27FC236}">
                <a16:creationId xmlns:a16="http://schemas.microsoft.com/office/drawing/2014/main" id="{3203DE36-41F3-D397-F6DB-EC9D9B387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1027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41772" y="662107"/>
            <a:ext cx="6013132" cy="751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분석 방법</a:t>
            </a:r>
            <a:endParaRPr lang="en-US" sz="4700" dirty="0"/>
          </a:p>
        </p:txBody>
      </p:sp>
      <p:sp>
        <p:nvSpPr>
          <p:cNvPr id="5" name="Shape 1"/>
          <p:cNvSpPr/>
          <p:nvPr/>
        </p:nvSpPr>
        <p:spPr>
          <a:xfrm>
            <a:off x="1187291" y="1570077"/>
            <a:ext cx="30480" cy="5793105"/>
          </a:xfrm>
          <a:prstGeom prst="roundRect">
            <a:avLst>
              <a:gd name="adj" fmla="val 118370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Shape 2"/>
          <p:cNvSpPr/>
          <p:nvPr/>
        </p:nvSpPr>
        <p:spPr>
          <a:xfrm>
            <a:off x="1442621" y="2095857"/>
            <a:ext cx="841772" cy="30480"/>
          </a:xfrm>
          <a:prstGeom prst="roundRect">
            <a:avLst>
              <a:gd name="adj" fmla="val 118370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7" name="Shape 3"/>
          <p:cNvSpPr/>
          <p:nvPr/>
        </p:nvSpPr>
        <p:spPr>
          <a:xfrm>
            <a:off x="931962" y="1840587"/>
            <a:ext cx="541139" cy="541139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8" name="Text 4"/>
          <p:cNvSpPr/>
          <p:nvPr/>
        </p:nvSpPr>
        <p:spPr>
          <a:xfrm>
            <a:off x="1097935" y="1930718"/>
            <a:ext cx="209193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1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2525435" y="1810584"/>
            <a:ext cx="3006566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데이터 전처리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2525435" y="2330649"/>
            <a:ext cx="5776793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Pandas를 활용하여 결측치 처리, 이상치 제거, 데이터 정규화, </a:t>
            </a:r>
            <a:r>
              <a:rPr lang="ko-KR" altLang="en-US" sz="18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그룹화</a:t>
            </a:r>
            <a:r>
              <a:rPr lang="en-US" sz="18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를 수행.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1442621" y="3656171"/>
            <a:ext cx="841772" cy="30480"/>
          </a:xfrm>
          <a:prstGeom prst="roundRect">
            <a:avLst>
              <a:gd name="adj" fmla="val 118370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2" name="Shape 8"/>
          <p:cNvSpPr/>
          <p:nvPr/>
        </p:nvSpPr>
        <p:spPr>
          <a:xfrm>
            <a:off x="931962" y="3400901"/>
            <a:ext cx="541139" cy="541139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3" name="Text 9"/>
          <p:cNvSpPr/>
          <p:nvPr/>
        </p:nvSpPr>
        <p:spPr>
          <a:xfrm>
            <a:off x="1097935" y="3491031"/>
            <a:ext cx="209193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2</a:t>
            </a:r>
            <a:endParaRPr lang="en-US" sz="2800" dirty="0"/>
          </a:p>
        </p:txBody>
      </p:sp>
      <p:sp>
        <p:nvSpPr>
          <p:cNvPr id="14" name="Text 10"/>
          <p:cNvSpPr/>
          <p:nvPr/>
        </p:nvSpPr>
        <p:spPr>
          <a:xfrm>
            <a:off x="2525435" y="3370897"/>
            <a:ext cx="3006566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상관관계 분석</a:t>
            </a:r>
            <a:endParaRPr lang="en-US" sz="2350" dirty="0"/>
          </a:p>
        </p:txBody>
      </p:sp>
      <p:sp>
        <p:nvSpPr>
          <p:cNvPr id="15" name="Text 11"/>
          <p:cNvSpPr/>
          <p:nvPr/>
        </p:nvSpPr>
        <p:spPr>
          <a:xfrm>
            <a:off x="2525435" y="3890962"/>
            <a:ext cx="5776793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선형 회귀 모델을 구축하여 대기오염도와 환경성 질환 간의 관계를 분석.</a:t>
            </a:r>
            <a:endParaRPr lang="en-US" sz="1850" dirty="0"/>
          </a:p>
        </p:txBody>
      </p:sp>
      <p:sp>
        <p:nvSpPr>
          <p:cNvPr id="16" name="Shape 12"/>
          <p:cNvSpPr/>
          <p:nvPr/>
        </p:nvSpPr>
        <p:spPr>
          <a:xfrm>
            <a:off x="1442621" y="5216484"/>
            <a:ext cx="841772" cy="30480"/>
          </a:xfrm>
          <a:prstGeom prst="roundRect">
            <a:avLst>
              <a:gd name="adj" fmla="val 118370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7" name="Shape 13"/>
          <p:cNvSpPr/>
          <p:nvPr/>
        </p:nvSpPr>
        <p:spPr>
          <a:xfrm>
            <a:off x="931962" y="4961214"/>
            <a:ext cx="541139" cy="541139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8" name="Text 14"/>
          <p:cNvSpPr/>
          <p:nvPr/>
        </p:nvSpPr>
        <p:spPr>
          <a:xfrm>
            <a:off x="1097935" y="5051344"/>
            <a:ext cx="209193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3</a:t>
            </a:r>
            <a:endParaRPr lang="en-US" sz="2800" dirty="0"/>
          </a:p>
        </p:txBody>
      </p:sp>
      <p:sp>
        <p:nvSpPr>
          <p:cNvPr id="19" name="Text 15"/>
          <p:cNvSpPr/>
          <p:nvPr/>
        </p:nvSpPr>
        <p:spPr>
          <a:xfrm>
            <a:off x="2525435" y="4931210"/>
            <a:ext cx="3006566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ko-KR" altLang="en-US" sz="23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모델 평가 및 예측</a:t>
            </a:r>
            <a:endParaRPr lang="en-US" sz="2350" dirty="0"/>
          </a:p>
        </p:txBody>
      </p:sp>
      <p:sp>
        <p:nvSpPr>
          <p:cNvPr id="20" name="Text 16"/>
          <p:cNvSpPr/>
          <p:nvPr/>
        </p:nvSpPr>
        <p:spPr>
          <a:xfrm>
            <a:off x="2525435" y="5451275"/>
            <a:ext cx="5776793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ko-KR" altLang="en-US" sz="20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회귀 모델의 성능 평가 수행</a:t>
            </a:r>
            <a:endParaRPr lang="en-US" altLang="ko-KR" sz="2000" dirty="0">
              <a:solidFill>
                <a:srgbClr val="4A4A45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ato" pitchFamily="34" charset="-120"/>
            </a:endParaRPr>
          </a:p>
          <a:p>
            <a:pPr>
              <a:lnSpc>
                <a:spcPts val="3000"/>
              </a:lnSpc>
            </a:pPr>
            <a:r>
              <a:rPr lang="ko-KR" altLang="en-US" sz="200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대기오염 농도 변화에 따른 질환 발생률 예측</a:t>
            </a:r>
            <a:endParaRPr lang="en-US" altLang="ko-KR" sz="1850" dirty="0"/>
          </a:p>
        </p:txBody>
      </p:sp>
      <p:sp>
        <p:nvSpPr>
          <p:cNvPr id="3" name="Shape 12">
            <a:extLst>
              <a:ext uri="{FF2B5EF4-FFF2-40B4-BE49-F238E27FC236}">
                <a16:creationId xmlns:a16="http://schemas.microsoft.com/office/drawing/2014/main" id="{0F5E4068-6393-E7F6-371E-C4173217F6F5}"/>
              </a:ext>
            </a:extLst>
          </p:cNvPr>
          <p:cNvSpPr/>
          <p:nvPr/>
        </p:nvSpPr>
        <p:spPr>
          <a:xfrm>
            <a:off x="1442621" y="6776797"/>
            <a:ext cx="841772" cy="30480"/>
          </a:xfrm>
          <a:prstGeom prst="roundRect">
            <a:avLst>
              <a:gd name="adj" fmla="val 118370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2" name="Shape 13">
            <a:extLst>
              <a:ext uri="{FF2B5EF4-FFF2-40B4-BE49-F238E27FC236}">
                <a16:creationId xmlns:a16="http://schemas.microsoft.com/office/drawing/2014/main" id="{2F65B30E-0E1D-1836-3E8B-21D4708279C7}"/>
              </a:ext>
            </a:extLst>
          </p:cNvPr>
          <p:cNvSpPr/>
          <p:nvPr/>
        </p:nvSpPr>
        <p:spPr>
          <a:xfrm>
            <a:off x="931962" y="6521527"/>
            <a:ext cx="541139" cy="541139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3" name="Text 14">
            <a:extLst>
              <a:ext uri="{FF2B5EF4-FFF2-40B4-BE49-F238E27FC236}">
                <a16:creationId xmlns:a16="http://schemas.microsoft.com/office/drawing/2014/main" id="{BD6FF072-8FC2-B534-962F-9079A438A386}"/>
              </a:ext>
            </a:extLst>
          </p:cNvPr>
          <p:cNvSpPr/>
          <p:nvPr/>
        </p:nvSpPr>
        <p:spPr>
          <a:xfrm>
            <a:off x="1097935" y="6611657"/>
            <a:ext cx="209193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4</a:t>
            </a:r>
            <a:endParaRPr lang="en-US" sz="2800" dirty="0"/>
          </a:p>
        </p:txBody>
      </p:sp>
      <p:sp>
        <p:nvSpPr>
          <p:cNvPr id="24" name="Text 15">
            <a:extLst>
              <a:ext uri="{FF2B5EF4-FFF2-40B4-BE49-F238E27FC236}">
                <a16:creationId xmlns:a16="http://schemas.microsoft.com/office/drawing/2014/main" id="{82A70DF6-C62D-CE47-9A8D-E15F0D39019D}"/>
              </a:ext>
            </a:extLst>
          </p:cNvPr>
          <p:cNvSpPr/>
          <p:nvPr/>
        </p:nvSpPr>
        <p:spPr>
          <a:xfrm>
            <a:off x="2525435" y="6491523"/>
            <a:ext cx="3006566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결과 시각화</a:t>
            </a:r>
            <a:endParaRPr lang="en-US" sz="2350" dirty="0"/>
          </a:p>
        </p:txBody>
      </p:sp>
      <p:sp>
        <p:nvSpPr>
          <p:cNvPr id="25" name="Text 16">
            <a:extLst>
              <a:ext uri="{FF2B5EF4-FFF2-40B4-BE49-F238E27FC236}">
                <a16:creationId xmlns:a16="http://schemas.microsoft.com/office/drawing/2014/main" id="{0AFBEC67-8903-2BA0-C3D5-B23B3D98C9EE}"/>
              </a:ext>
            </a:extLst>
          </p:cNvPr>
          <p:cNvSpPr/>
          <p:nvPr/>
        </p:nvSpPr>
        <p:spPr>
          <a:xfrm>
            <a:off x="2525435" y="7011588"/>
            <a:ext cx="5776793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altLang="ko-KR" sz="18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Matplotlib, Seaborn을 사용하여 분석 결과를 직관적인 그래프로 표현.</a:t>
            </a:r>
            <a:endParaRPr lang="en-US" altLang="ko-KR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6A291B07-46FB-89FF-A165-615AC7F44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35553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359557" y="838855"/>
            <a:ext cx="4096678" cy="838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25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프로젝트 일정</a:t>
            </a:r>
            <a:endParaRPr lang="en-US" sz="5250" dirty="0"/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A0D505D2-6231-3824-1D62-88C4AB060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1033568"/>
              </p:ext>
            </p:extLst>
          </p:nvPr>
        </p:nvGraphicFramePr>
        <p:xfrm>
          <a:off x="2049318" y="2204075"/>
          <a:ext cx="10531764" cy="533997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0588">
                  <a:extLst>
                    <a:ext uri="{9D8B030D-6E8A-4147-A177-3AD203B41FA5}">
                      <a16:colId xmlns:a16="http://schemas.microsoft.com/office/drawing/2014/main" val="1734517564"/>
                    </a:ext>
                  </a:extLst>
                </a:gridCol>
                <a:gridCol w="3510588">
                  <a:extLst>
                    <a:ext uri="{9D8B030D-6E8A-4147-A177-3AD203B41FA5}">
                      <a16:colId xmlns:a16="http://schemas.microsoft.com/office/drawing/2014/main" val="2272881255"/>
                    </a:ext>
                  </a:extLst>
                </a:gridCol>
                <a:gridCol w="3510588">
                  <a:extLst>
                    <a:ext uri="{9D8B030D-6E8A-4147-A177-3AD203B41FA5}">
                      <a16:colId xmlns:a16="http://schemas.microsoft.com/office/drawing/2014/main" val="3817637430"/>
                    </a:ext>
                  </a:extLst>
                </a:gridCol>
              </a:tblGrid>
              <a:tr h="584435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단계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/>
                        <a:t>상세 내용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9787142"/>
                  </a:ext>
                </a:extLst>
              </a:tr>
              <a:tr h="1873395">
                <a:tc>
                  <a:txBody>
                    <a:bodyPr/>
                    <a:lstStyle/>
                    <a:p>
                      <a:pPr algn="ctr"/>
                      <a:r>
                        <a:rPr lang="en-US" altLang="ko-KR" b="1" dirty="0"/>
                        <a:t>1</a:t>
                      </a:r>
                      <a:r>
                        <a:rPr lang="ko-KR" altLang="en-US" b="1" dirty="0"/>
                        <a:t>주차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데이터 준비 및 탐색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데이터 수집 및 정리</a:t>
                      </a:r>
                      <a:endParaRPr lang="en-US" altLang="ko-KR" dirty="0"/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데이터 탐색 </a:t>
                      </a:r>
                      <a:endParaRPr lang="en-US" altLang="ko-KR" dirty="0"/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데이터 전처리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결측치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이상치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변환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정규화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그룹화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1000517"/>
                  </a:ext>
                </a:extLst>
              </a:tr>
              <a:tr h="1441073">
                <a:tc>
                  <a:txBody>
                    <a:bodyPr/>
                    <a:lstStyle/>
                    <a:p>
                      <a:pPr algn="ctr"/>
                      <a:r>
                        <a:rPr lang="en-US" altLang="ko-KR" b="1"/>
                        <a:t>2</a:t>
                      </a:r>
                      <a:r>
                        <a:rPr lang="ko-KR" altLang="en-US" b="1"/>
                        <a:t>주차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모델링 및 평가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모델 선택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회귀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모델 학습</a:t>
                      </a:r>
                      <a:endParaRPr lang="en-US" altLang="ko-KR" dirty="0"/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모델 평가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정확도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정밀도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예측</a:t>
                      </a:r>
                      <a:endParaRPr lang="en-US" altLang="ko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3278870"/>
                  </a:ext>
                </a:extLst>
              </a:tr>
              <a:tr h="1441073">
                <a:tc>
                  <a:txBody>
                    <a:bodyPr/>
                    <a:lstStyle/>
                    <a:p>
                      <a:pPr algn="ctr"/>
                      <a:r>
                        <a:rPr lang="en-US" altLang="ko-KR" b="1" dirty="0"/>
                        <a:t>3</a:t>
                      </a:r>
                      <a:r>
                        <a:rPr lang="ko-KR" altLang="en-US" b="1" dirty="0"/>
                        <a:t>주차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결과 분석 및 보고서 작성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결과 해석</a:t>
                      </a:r>
                      <a:endParaRPr lang="en-US" altLang="ko-KR" dirty="0"/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시각화</a:t>
                      </a:r>
                      <a:endParaRPr lang="en-US" altLang="ko-KR" dirty="0"/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ko-KR" altLang="en-US" dirty="0"/>
                        <a:t>보고서 작성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759124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1774387"/>
            <a:ext cx="5486400" cy="579310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41772" y="662107"/>
            <a:ext cx="6013132" cy="751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b="1" dirty="0">
                <a:solidFill>
                  <a:srgbClr val="282824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예상 결과 및 정책 제안</a:t>
            </a:r>
            <a:endParaRPr lang="en-US" sz="4700" dirty="0"/>
          </a:p>
        </p:txBody>
      </p:sp>
      <p:sp>
        <p:nvSpPr>
          <p:cNvPr id="5" name="Shape 1"/>
          <p:cNvSpPr/>
          <p:nvPr/>
        </p:nvSpPr>
        <p:spPr>
          <a:xfrm>
            <a:off x="841772" y="1774388"/>
            <a:ext cx="7460456" cy="1770697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2"/>
          <p:cNvSpPr/>
          <p:nvPr/>
        </p:nvSpPr>
        <p:spPr>
          <a:xfrm>
            <a:off x="1082278" y="2014895"/>
            <a:ext cx="3006566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상관관계 그래프</a:t>
            </a:r>
            <a:endParaRPr lang="en-US" sz="2350" dirty="0"/>
          </a:p>
        </p:txBody>
      </p:sp>
      <p:sp>
        <p:nvSpPr>
          <p:cNvPr id="7" name="Text 3"/>
          <p:cNvSpPr/>
          <p:nvPr/>
        </p:nvSpPr>
        <p:spPr>
          <a:xfrm>
            <a:off x="1082278" y="2534960"/>
            <a:ext cx="6979444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대기오염도 증가에 따른 환경성 질환 발병률 변화를 시각화하여 제시.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841772" y="3785592"/>
            <a:ext cx="7460456" cy="1770697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9" name="Text 5"/>
          <p:cNvSpPr/>
          <p:nvPr/>
        </p:nvSpPr>
        <p:spPr>
          <a:xfrm>
            <a:off x="1082278" y="4026098"/>
            <a:ext cx="3006566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정책 개선점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1082278" y="4546163"/>
            <a:ext cx="6979444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미세먼지 저감 장치 설치 의무화, 친환경 교통수단 확대 등 구체적 방안을 제안.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841772" y="5796796"/>
            <a:ext cx="7460456" cy="1770697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2" name="Text 8"/>
          <p:cNvSpPr/>
          <p:nvPr/>
        </p:nvSpPr>
        <p:spPr>
          <a:xfrm>
            <a:off x="1082278" y="6037302"/>
            <a:ext cx="3006566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예방 프로그램</a:t>
            </a:r>
            <a:endParaRPr lang="en-US" sz="2350" dirty="0"/>
          </a:p>
        </p:txBody>
      </p:sp>
      <p:sp>
        <p:nvSpPr>
          <p:cNvPr id="13" name="Text 9"/>
          <p:cNvSpPr/>
          <p:nvPr/>
        </p:nvSpPr>
        <p:spPr>
          <a:xfrm>
            <a:off x="1082278" y="6557367"/>
            <a:ext cx="6979444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ato" pitchFamily="34" charset="-120"/>
              </a:rPr>
              <a:t>고위험군 대상 맞춤형 건강관리 프로그램 도입을 통해 질환 발병률 감소를 목표.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517</Words>
  <Application>Microsoft Office PowerPoint</Application>
  <PresentationFormat>사용자 지정</PresentationFormat>
  <Paragraphs>114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Calibri</vt:lpstr>
      <vt:lpstr>한컴 고딕</vt:lpstr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슈갬 나</cp:lastModifiedBy>
  <cp:revision>15</cp:revision>
  <dcterms:created xsi:type="dcterms:W3CDTF">2024-10-28T08:47:13Z</dcterms:created>
  <dcterms:modified xsi:type="dcterms:W3CDTF">2024-10-31T01:59:27Z</dcterms:modified>
</cp:coreProperties>
</file>